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Poppins"/>
      <p:regular r:id="rId21"/>
      <p:bold r:id="rId22"/>
      <p:italic r:id="rId23"/>
      <p:boldItalic r:id="rId24"/>
    </p:embeddedFont>
    <p:embeddedFont>
      <p:font typeface="Open Sans ExtraBold"/>
      <p:bold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7" roundtripDataSignature="AMtx7mhca+Sfk+XFrGN7RTEGHE+aOEerT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Poppins-bold.fntdata"/><Relationship Id="rId21" Type="http://schemas.openxmlformats.org/officeDocument/2006/relationships/font" Target="fonts/Poppins-regular.fntdata"/><Relationship Id="rId24" Type="http://schemas.openxmlformats.org/officeDocument/2006/relationships/font" Target="fonts/Poppins-boldItalic.fntdata"/><Relationship Id="rId23" Type="http://schemas.openxmlformats.org/officeDocument/2006/relationships/font" Target="fonts/Poppi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ExtraBold-boldItalic.fntdata"/><Relationship Id="rId25" Type="http://schemas.openxmlformats.org/officeDocument/2006/relationships/font" Target="fonts/OpenSansExtraBold-bold.fntdata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3.png>
</file>

<file path=ppt/media/image4.png>
</file>

<file path=ppt/media/image5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e884321759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1e884321759_1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884321759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1e884321759_1_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884321759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1e884321759_1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884321759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1e884321759_1_1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e88432175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1e884321759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e884321759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1e884321759_3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884321759_3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1e884321759_3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1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1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1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4.jpg"/><Relationship Id="rId5" Type="http://schemas.openxmlformats.org/officeDocument/2006/relationships/image" Target="../media/image4.png"/><Relationship Id="rId6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85" name="Google Shape;85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"/>
          <p:cNvSpPr txBox="1"/>
          <p:nvPr/>
        </p:nvSpPr>
        <p:spPr>
          <a:xfrm>
            <a:off x="1391331" y="3298747"/>
            <a:ext cx="8015400" cy="14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156">
                <a:solidFill>
                  <a:srgbClr val="051D4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Team 6</a:t>
            </a:r>
            <a:endParaRPr/>
          </a:p>
        </p:txBody>
      </p:sp>
      <p:grpSp>
        <p:nvGrpSpPr>
          <p:cNvPr id="88" name="Google Shape;88;p1"/>
          <p:cNvGrpSpPr/>
          <p:nvPr/>
        </p:nvGrpSpPr>
        <p:grpSpPr>
          <a:xfrm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89" name="Google Shape;89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" name="Google Shape;91;p1"/>
          <p:cNvGrpSpPr/>
          <p:nvPr/>
        </p:nvGrpSpPr>
        <p:grpSpPr>
          <a:xfrm>
            <a:off x="747857" y="-643475"/>
            <a:ext cx="1286950" cy="1286950"/>
            <a:chOff x="0" y="0"/>
            <a:chExt cx="812800" cy="812800"/>
          </a:xfrm>
        </p:grpSpPr>
        <p:sp>
          <p:nvSpPr>
            <p:cNvPr id="92" name="Google Shape;92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p1"/>
          <p:cNvGrpSpPr/>
          <p:nvPr/>
        </p:nvGrpSpPr>
        <p:grpSpPr>
          <a:xfrm>
            <a:off x="-1929195" y="8389571"/>
            <a:ext cx="3735531" cy="3735531"/>
            <a:chOff x="0" y="0"/>
            <a:chExt cx="812800" cy="812800"/>
          </a:xfrm>
        </p:grpSpPr>
        <p:sp>
          <p:nvSpPr>
            <p:cNvPr id="95" name="Google Shape;95;p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7" name="Google Shape;97;p1"/>
          <p:cNvSpPr/>
          <p:nvPr/>
        </p:nvSpPr>
        <p:spPr>
          <a:xfrm>
            <a:off x="8757394" y="7522582"/>
            <a:ext cx="8779632" cy="1733977"/>
          </a:xfrm>
          <a:custGeom>
            <a:rect b="b" l="l" r="r" t="t"/>
            <a:pathLst>
              <a:path extrusionOk="0"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1"/>
          <p:cNvSpPr txBox="1"/>
          <p:nvPr/>
        </p:nvSpPr>
        <p:spPr>
          <a:xfrm>
            <a:off x="1391331" y="6631448"/>
            <a:ext cx="7366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"/>
          <p:cNvGrpSpPr/>
          <p:nvPr/>
        </p:nvGrpSpPr>
        <p:grpSpPr>
          <a:xfrm>
            <a:off x="7672426" y="1811224"/>
            <a:ext cx="10082001" cy="6294316"/>
            <a:chOff x="0" y="0"/>
            <a:chExt cx="7981950" cy="4578350"/>
          </a:xfrm>
        </p:grpSpPr>
        <p:sp>
          <p:nvSpPr>
            <p:cNvPr id="100" name="Google Shape;100;p1"/>
            <p:cNvSpPr/>
            <p:nvPr/>
          </p:nvSpPr>
          <p:spPr>
            <a:xfrm>
              <a:off x="765810" y="21590"/>
              <a:ext cx="6451600" cy="4326890"/>
            </a:xfrm>
            <a:custGeom>
              <a:rect b="b" l="l" r="r" t="t"/>
              <a:pathLst>
                <a:path extrusionOk="0"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0" y="0"/>
              <a:ext cx="7981950" cy="4542790"/>
            </a:xfrm>
            <a:custGeom>
              <a:rect b="b" l="l" r="r" t="t"/>
              <a:pathLst>
                <a:path extrusionOk="0"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3460750" y="4349750"/>
              <a:ext cx="1059180" cy="96520"/>
            </a:xfrm>
            <a:custGeom>
              <a:rect b="b" l="l" r="r" t="t"/>
              <a:pathLst>
                <a:path extrusionOk="0"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63830" y="4542790"/>
              <a:ext cx="7654290" cy="35560"/>
            </a:xfrm>
            <a:custGeom>
              <a:rect b="b" l="l" r="r" t="t"/>
              <a:pathLst>
                <a:path extrusionOk="0"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962660" y="276860"/>
              <a:ext cx="6055360" cy="3789680"/>
            </a:xfrm>
            <a:custGeom>
              <a:rect b="b" l="l" r="r" t="t"/>
              <a:pathLst>
                <a:path extrusionOk="0"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-3260" l="0" r="0" t="-3260"/>
              </a:stretch>
            </a:blipFill>
            <a:ln>
              <a:noFill/>
            </a:ln>
          </p:spPr>
        </p:sp>
      </p:grpSp>
      <p:pic>
        <p:nvPicPr>
          <p:cNvPr id="105" name="Google Shape;105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225" y="2017950"/>
            <a:ext cx="5391150" cy="12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"/>
          <p:cNvSpPr txBox="1"/>
          <p:nvPr/>
        </p:nvSpPr>
        <p:spPr>
          <a:xfrm>
            <a:off x="16519300" y="6631450"/>
            <a:ext cx="300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0">
                <a:solidFill>
                  <a:schemeClr val="dk1"/>
                </a:solidFill>
              </a:rPr>
              <a:t>🦖</a:t>
            </a:r>
            <a:endParaRPr sz="14000">
              <a:solidFill>
                <a:schemeClr val="dk1"/>
              </a:solidFill>
            </a:endParaRPr>
          </a:p>
        </p:txBody>
      </p:sp>
      <p:pic>
        <p:nvPicPr>
          <p:cNvPr id="107" name="Google Shape;107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99750" y="2206425"/>
            <a:ext cx="7619548" cy="5211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"/>
          <p:cNvSpPr txBox="1"/>
          <p:nvPr/>
        </p:nvSpPr>
        <p:spPr>
          <a:xfrm>
            <a:off x="7800700" y="935538"/>
            <a:ext cx="43299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0"/>
              <a:t>🦖</a:t>
            </a:r>
            <a:endParaRPr sz="14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8"/>
          <p:cNvGrpSpPr/>
          <p:nvPr/>
        </p:nvGrpSpPr>
        <p:grpSpPr>
          <a:xfrm>
            <a:off x="-6656283" y="-2445901"/>
            <a:ext cx="15178802" cy="15178802"/>
            <a:chOff x="0" y="0"/>
            <a:chExt cx="812800" cy="812800"/>
          </a:xfrm>
        </p:grpSpPr>
        <p:sp>
          <p:nvSpPr>
            <p:cNvPr id="234" name="Google Shape;234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6" name="Google Shape;236;p8"/>
          <p:cNvGrpSpPr/>
          <p:nvPr/>
        </p:nvGrpSpPr>
        <p:grpSpPr>
          <a:xfrm>
            <a:off x="-6007842" y="-1797460"/>
            <a:ext cx="13881892" cy="13881892"/>
            <a:chOff x="0" y="0"/>
            <a:chExt cx="812800" cy="812800"/>
          </a:xfrm>
        </p:grpSpPr>
        <p:sp>
          <p:nvSpPr>
            <p:cNvPr id="237" name="Google Shape;237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9" name="Google Shape;239;p8"/>
          <p:cNvSpPr txBox="1"/>
          <p:nvPr/>
        </p:nvSpPr>
        <p:spPr>
          <a:xfrm>
            <a:off x="1028700" y="1978412"/>
            <a:ext cx="6033300" cy="17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80">
                <a:solidFill>
                  <a:srgbClr val="FDFDFD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Future enhancement</a:t>
            </a:r>
            <a:endParaRPr/>
          </a:p>
        </p:txBody>
      </p:sp>
      <p:sp>
        <p:nvSpPr>
          <p:cNvPr id="240" name="Google Shape;240;p8"/>
          <p:cNvSpPr txBox="1"/>
          <p:nvPr/>
        </p:nvSpPr>
        <p:spPr>
          <a:xfrm>
            <a:off x="1028700" y="4421329"/>
            <a:ext cx="5886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8"/>
          <p:cNvSpPr/>
          <p:nvPr/>
        </p:nvSpPr>
        <p:spPr>
          <a:xfrm>
            <a:off x="9434089" y="1697316"/>
            <a:ext cx="1424256" cy="1424256"/>
          </a:xfrm>
          <a:custGeom>
            <a:rect b="b" l="l" r="r" t="t"/>
            <a:pathLst>
              <a:path extrusionOk="0" h="1424256" w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2" name="Google Shape;242;p8"/>
          <p:cNvSpPr txBox="1"/>
          <p:nvPr/>
        </p:nvSpPr>
        <p:spPr>
          <a:xfrm>
            <a:off x="11372122" y="2112922"/>
            <a:ext cx="57684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82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An AI Chatbot</a:t>
            </a:r>
            <a:endParaRPr sz="2500"/>
          </a:p>
        </p:txBody>
      </p:sp>
      <p:sp>
        <p:nvSpPr>
          <p:cNvPr id="243" name="Google Shape;243;p8"/>
          <p:cNvSpPr txBox="1"/>
          <p:nvPr/>
        </p:nvSpPr>
        <p:spPr>
          <a:xfrm>
            <a:off x="9567034" y="2041203"/>
            <a:ext cx="11340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784" u="none" cap="none" strike="noStrike">
                <a:solidFill>
                  <a:srgbClr val="FDFDFD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01</a:t>
            </a:r>
            <a:endParaRPr/>
          </a:p>
        </p:txBody>
      </p:sp>
      <p:sp>
        <p:nvSpPr>
          <p:cNvPr id="244" name="Google Shape;244;p8"/>
          <p:cNvSpPr/>
          <p:nvPr/>
        </p:nvSpPr>
        <p:spPr>
          <a:xfrm>
            <a:off x="9434100" y="4284141"/>
            <a:ext cx="1424256" cy="1424256"/>
          </a:xfrm>
          <a:custGeom>
            <a:rect b="b" l="l" r="r" t="t"/>
            <a:pathLst>
              <a:path extrusionOk="0"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5" name="Google Shape;245;p8"/>
          <p:cNvSpPr txBox="1"/>
          <p:nvPr/>
        </p:nvSpPr>
        <p:spPr>
          <a:xfrm>
            <a:off x="11372121" y="4776985"/>
            <a:ext cx="5768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Notifications feature</a:t>
            </a:r>
            <a:endParaRPr sz="2850">
              <a:solidFill>
                <a:srgbClr val="145DA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6" name="Google Shape;246;p8"/>
          <p:cNvSpPr txBox="1"/>
          <p:nvPr/>
        </p:nvSpPr>
        <p:spPr>
          <a:xfrm>
            <a:off x="9579158" y="4557353"/>
            <a:ext cx="11340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784" u="none" cap="none" strike="noStrike">
                <a:solidFill>
                  <a:srgbClr val="FDFDFD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02</a:t>
            </a:r>
            <a:endParaRPr/>
          </a:p>
        </p:txBody>
      </p:sp>
      <p:sp>
        <p:nvSpPr>
          <p:cNvPr id="247" name="Google Shape;247;p8"/>
          <p:cNvSpPr/>
          <p:nvPr/>
        </p:nvSpPr>
        <p:spPr>
          <a:xfrm>
            <a:off x="9434100" y="6870947"/>
            <a:ext cx="1424256" cy="1424256"/>
          </a:xfrm>
          <a:custGeom>
            <a:rect b="b" l="l" r="r" t="t"/>
            <a:pathLst>
              <a:path extrusionOk="0" h="1424256" w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8" name="Google Shape;248;p8"/>
          <p:cNvSpPr txBox="1"/>
          <p:nvPr/>
        </p:nvSpPr>
        <p:spPr>
          <a:xfrm>
            <a:off x="11372121" y="7435927"/>
            <a:ext cx="5768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50">
                <a:solidFill>
                  <a:srgbClr val="145DA0"/>
                </a:solidFill>
                <a:latin typeface="Poppins"/>
                <a:ea typeface="Poppins"/>
                <a:cs typeface="Poppins"/>
                <a:sym typeface="Poppins"/>
              </a:rPr>
              <a:t>Pixel Arts</a:t>
            </a:r>
            <a:endParaRPr sz="2850"/>
          </a:p>
        </p:txBody>
      </p:sp>
      <p:sp>
        <p:nvSpPr>
          <p:cNvPr id="249" name="Google Shape;249;p8"/>
          <p:cNvSpPr txBox="1"/>
          <p:nvPr/>
        </p:nvSpPr>
        <p:spPr>
          <a:xfrm>
            <a:off x="9579158" y="7144159"/>
            <a:ext cx="11340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784" u="none" cap="none" strike="noStrike">
                <a:solidFill>
                  <a:srgbClr val="FDFDFD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03</a:t>
            </a:r>
            <a:endParaRPr/>
          </a:p>
        </p:txBody>
      </p:sp>
      <p:grpSp>
        <p:nvGrpSpPr>
          <p:cNvPr id="250" name="Google Shape;250;p8"/>
          <p:cNvGrpSpPr/>
          <p:nvPr/>
        </p:nvGrpSpPr>
        <p:grpSpPr>
          <a:xfrm>
            <a:off x="7905455" y="2656032"/>
            <a:ext cx="373607" cy="373607"/>
            <a:chOff x="0" y="0"/>
            <a:chExt cx="812800" cy="812800"/>
          </a:xfrm>
        </p:grpSpPr>
        <p:sp>
          <p:nvSpPr>
            <p:cNvPr id="251" name="Google Shape;251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cap="sq" cmpd="sng" w="38100">
              <a:solidFill>
                <a:srgbClr val="00569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" name="Google Shape;253;p8"/>
          <p:cNvGrpSpPr/>
          <p:nvPr/>
        </p:nvGrpSpPr>
        <p:grpSpPr>
          <a:xfrm>
            <a:off x="8315313" y="4180490"/>
            <a:ext cx="373607" cy="373607"/>
            <a:chOff x="0" y="0"/>
            <a:chExt cx="812800" cy="812800"/>
          </a:xfrm>
        </p:grpSpPr>
        <p:sp>
          <p:nvSpPr>
            <p:cNvPr id="254" name="Google Shape;254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cap="sq" cmpd="sng" w="38100">
              <a:solidFill>
                <a:srgbClr val="00569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" name="Google Shape;256;p8"/>
          <p:cNvGrpSpPr/>
          <p:nvPr/>
        </p:nvGrpSpPr>
        <p:grpSpPr>
          <a:xfrm>
            <a:off x="7944228" y="7402839"/>
            <a:ext cx="373607" cy="373607"/>
            <a:chOff x="0" y="0"/>
            <a:chExt cx="812800" cy="812800"/>
          </a:xfrm>
        </p:grpSpPr>
        <p:sp>
          <p:nvSpPr>
            <p:cNvPr id="257" name="Google Shape;257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cap="sq" cmpd="sng" w="38100">
              <a:solidFill>
                <a:srgbClr val="00569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9" name="Google Shape;259;p8"/>
          <p:cNvGrpSpPr/>
          <p:nvPr/>
        </p:nvGrpSpPr>
        <p:grpSpPr>
          <a:xfrm>
            <a:off x="8309460" y="5760481"/>
            <a:ext cx="373607" cy="373607"/>
            <a:chOff x="0" y="0"/>
            <a:chExt cx="812800" cy="812800"/>
          </a:xfrm>
        </p:grpSpPr>
        <p:sp>
          <p:nvSpPr>
            <p:cNvPr id="260" name="Google Shape;260;p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cap="sq" cmpd="sng" w="38100">
              <a:solidFill>
                <a:srgbClr val="00569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202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" name="Google Shape;266;g1e884321759_1_17"/>
          <p:cNvGrpSpPr/>
          <p:nvPr/>
        </p:nvGrpSpPr>
        <p:grpSpPr>
          <a:xfrm>
            <a:off x="14517814" y="-460066"/>
            <a:ext cx="3964305" cy="11062542"/>
            <a:chOff x="0" y="-38100"/>
            <a:chExt cx="1044090" cy="2913572"/>
          </a:xfrm>
        </p:grpSpPr>
        <p:sp>
          <p:nvSpPr>
            <p:cNvPr id="267" name="Google Shape;267;g1e884321759_1_17"/>
            <p:cNvSpPr/>
            <p:nvPr/>
          </p:nvSpPr>
          <p:spPr>
            <a:xfrm>
              <a:off x="0" y="0"/>
              <a:ext cx="1044090" cy="2875472"/>
            </a:xfrm>
            <a:custGeom>
              <a:rect b="b" l="l" r="r" t="t"/>
              <a:pathLst>
                <a:path extrusionOk="0"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268" name="Google Shape;268;g1e884321759_1_17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9" name="Google Shape;269;g1e884321759_1_17"/>
          <p:cNvSpPr txBox="1"/>
          <p:nvPr/>
        </p:nvSpPr>
        <p:spPr>
          <a:xfrm>
            <a:off x="2174260" y="4348232"/>
            <a:ext cx="6760200" cy="11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319">
                <a:solidFill>
                  <a:srgbClr val="051D4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THANK YOU</a:t>
            </a:r>
            <a:endParaRPr/>
          </a:p>
        </p:txBody>
      </p:sp>
      <p:grpSp>
        <p:nvGrpSpPr>
          <p:cNvPr id="270" name="Google Shape;270;g1e884321759_1_17"/>
          <p:cNvGrpSpPr/>
          <p:nvPr/>
        </p:nvGrpSpPr>
        <p:grpSpPr>
          <a:xfrm>
            <a:off x="-1867766" y="-1614217"/>
            <a:ext cx="3735548" cy="3735548"/>
            <a:chOff x="0" y="0"/>
            <a:chExt cx="812800" cy="812800"/>
          </a:xfrm>
        </p:grpSpPr>
        <p:sp>
          <p:nvSpPr>
            <p:cNvPr id="271" name="Google Shape;271;g1e884321759_1_1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g1e884321759_1_17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3" name="Google Shape;273;g1e884321759_1_17"/>
          <p:cNvSpPr/>
          <p:nvPr/>
        </p:nvSpPr>
        <p:spPr>
          <a:xfrm>
            <a:off x="11796731" y="447246"/>
            <a:ext cx="5972616" cy="9392508"/>
          </a:xfrm>
          <a:custGeom>
            <a:rect b="b" l="l" r="r" t="t"/>
            <a:pathLst>
              <a:path extrusionOk="0" h="9392508" w="5972616">
                <a:moveTo>
                  <a:pt x="0" y="0"/>
                </a:moveTo>
                <a:lnTo>
                  <a:pt x="5972616" y="0"/>
                </a:lnTo>
                <a:lnTo>
                  <a:pt x="5972616" y="9392508"/>
                </a:lnTo>
                <a:lnTo>
                  <a:pt x="0" y="93925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2389" r="-2379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/>
          <p:nvPr/>
        </p:nvSpPr>
        <p:spPr>
          <a:xfrm>
            <a:off x="0" y="0"/>
            <a:ext cx="18288000" cy="5143500"/>
          </a:xfrm>
          <a:custGeom>
            <a:rect b="b" l="l" r="r" t="t"/>
            <a:pathLst>
              <a:path extrusionOk="0" h="5143500" w="18288000">
                <a:moveTo>
                  <a:pt x="0" y="0"/>
                </a:moveTo>
                <a:lnTo>
                  <a:pt x="18288000" y="0"/>
                </a:lnTo>
                <a:lnTo>
                  <a:pt x="18288000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64477" l="0" r="0" t="-72399"/>
            </a:stretch>
          </a:blipFill>
          <a:ln>
            <a:noFill/>
          </a:ln>
        </p:spPr>
      </p:sp>
      <p:grpSp>
        <p:nvGrpSpPr>
          <p:cNvPr id="114" name="Google Shape;114;p3"/>
          <p:cNvGrpSpPr/>
          <p:nvPr/>
        </p:nvGrpSpPr>
        <p:grpSpPr>
          <a:xfrm>
            <a:off x="-188217" y="9113639"/>
            <a:ext cx="18476217" cy="3230765"/>
            <a:chOff x="0" y="-38100"/>
            <a:chExt cx="4866164" cy="850900"/>
          </a:xfrm>
        </p:grpSpPr>
        <p:sp>
          <p:nvSpPr>
            <p:cNvPr id="115" name="Google Shape;115;p3"/>
            <p:cNvSpPr/>
            <p:nvPr/>
          </p:nvSpPr>
          <p:spPr>
            <a:xfrm>
              <a:off x="0" y="0"/>
              <a:ext cx="4866164" cy="270933"/>
            </a:xfrm>
            <a:custGeom>
              <a:rect b="b" l="l" r="r" t="t"/>
              <a:pathLst>
                <a:path extrusionOk="0" h="270933" w="4866164">
                  <a:moveTo>
                    <a:pt x="0" y="0"/>
                  </a:moveTo>
                  <a:lnTo>
                    <a:pt x="4866164" y="0"/>
                  </a:lnTo>
                  <a:lnTo>
                    <a:pt x="4866164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B98BA"/>
            </a:solidFill>
            <a:ln>
              <a:noFill/>
            </a:ln>
          </p:spPr>
        </p:sp>
        <p:sp>
          <p:nvSpPr>
            <p:cNvPr id="116" name="Google Shape;116;p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3"/>
          <p:cNvGrpSpPr/>
          <p:nvPr/>
        </p:nvGrpSpPr>
        <p:grpSpPr>
          <a:xfrm>
            <a:off x="3367558" y="2445894"/>
            <a:ext cx="11552961" cy="5250581"/>
            <a:chOff x="0" y="-38100"/>
            <a:chExt cx="3042735" cy="1382860"/>
          </a:xfrm>
        </p:grpSpPr>
        <p:sp>
          <p:nvSpPr>
            <p:cNvPr id="118" name="Google Shape;118;p3"/>
            <p:cNvSpPr/>
            <p:nvPr/>
          </p:nvSpPr>
          <p:spPr>
            <a:xfrm>
              <a:off x="0" y="0"/>
              <a:ext cx="3042735" cy="1344760"/>
            </a:xfrm>
            <a:custGeom>
              <a:rect b="b" l="l" r="r" t="t"/>
              <a:pathLst>
                <a:path extrusionOk="0" h="1344760" w="3042735">
                  <a:moveTo>
                    <a:pt x="0" y="0"/>
                  </a:moveTo>
                  <a:lnTo>
                    <a:pt x="3042735" y="0"/>
                  </a:lnTo>
                  <a:lnTo>
                    <a:pt x="3042735" y="1344760"/>
                  </a:lnTo>
                  <a:lnTo>
                    <a:pt x="0" y="1344760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119" name="Google Shape;119;p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" name="Google Shape;120;p3"/>
          <p:cNvSpPr txBox="1"/>
          <p:nvPr/>
        </p:nvSpPr>
        <p:spPr>
          <a:xfrm>
            <a:off x="6269838" y="2903493"/>
            <a:ext cx="57483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4">
                <a:solidFill>
                  <a:srgbClr val="FDFDFD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Key Features</a:t>
            </a:r>
            <a:endParaRPr/>
          </a:p>
        </p:txBody>
      </p:sp>
      <p:sp>
        <p:nvSpPr>
          <p:cNvPr id="121" name="Google Shape;121;p3"/>
          <p:cNvSpPr txBox="1"/>
          <p:nvPr/>
        </p:nvSpPr>
        <p:spPr>
          <a:xfrm>
            <a:off x="3896750" y="4236548"/>
            <a:ext cx="10494600" cy="44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7698" lvl="0" marL="457200" marR="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2348"/>
              <a:buFont typeface="Poppins"/>
              <a:buChar char="●"/>
            </a:pPr>
            <a:r>
              <a:rPr lang="en-US" sz="2348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Weekly Challenges </a:t>
            </a:r>
            <a:endParaRPr sz="2348">
              <a:solidFill>
                <a:srgbClr val="FDFDF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7698" lvl="0" marL="457200" marR="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2348"/>
              <a:buFont typeface="Poppins"/>
              <a:buChar char="●"/>
            </a:pPr>
            <a:r>
              <a:rPr lang="en-US" sz="2348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Discussion Forum </a:t>
            </a:r>
            <a:endParaRPr sz="2348">
              <a:solidFill>
                <a:srgbClr val="FDFDF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7698" lvl="0" marL="457200" marR="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2348"/>
              <a:buFont typeface="Poppins"/>
              <a:buChar char="●"/>
            </a:pPr>
            <a:r>
              <a:rPr lang="en-US" sz="2348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Shopping Cart</a:t>
            </a:r>
            <a:endParaRPr sz="2348">
              <a:solidFill>
                <a:srgbClr val="FDFDF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7698" lvl="0" marL="457200" marR="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Clr>
                <a:srgbClr val="FDFDFD"/>
              </a:buClr>
              <a:buSzPts val="2348"/>
              <a:buFont typeface="Poppins"/>
              <a:buChar char="●"/>
            </a:pPr>
            <a:r>
              <a:rPr lang="en-US" sz="2348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Data Visualization </a:t>
            </a:r>
            <a:endParaRPr sz="2348">
              <a:solidFill>
                <a:srgbClr val="FDFDF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48">
              <a:solidFill>
                <a:srgbClr val="FDFDF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48">
              <a:solidFill>
                <a:srgbClr val="FDFDF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48">
              <a:solidFill>
                <a:srgbClr val="FDFDF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48">
              <a:solidFill>
                <a:srgbClr val="FDFDFD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48">
              <a:solidFill>
                <a:srgbClr val="FDFDF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2"/>
          <p:cNvGrpSpPr/>
          <p:nvPr/>
        </p:nvGrpSpPr>
        <p:grpSpPr>
          <a:xfrm>
            <a:off x="14517814" y="-460065"/>
            <a:ext cx="3964281" cy="11062470"/>
            <a:chOff x="0" y="-38100"/>
            <a:chExt cx="1044090" cy="2913572"/>
          </a:xfrm>
        </p:grpSpPr>
        <p:sp>
          <p:nvSpPr>
            <p:cNvPr id="127" name="Google Shape;127;p2"/>
            <p:cNvSpPr/>
            <p:nvPr/>
          </p:nvSpPr>
          <p:spPr>
            <a:xfrm>
              <a:off x="0" y="0"/>
              <a:ext cx="1044090" cy="2875472"/>
            </a:xfrm>
            <a:custGeom>
              <a:rect b="b" l="l" r="r" t="t"/>
              <a:pathLst>
                <a:path extrusionOk="0"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128" name="Google Shape;128;p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9" name="Google Shape;129;p2"/>
          <p:cNvSpPr txBox="1"/>
          <p:nvPr/>
        </p:nvSpPr>
        <p:spPr>
          <a:xfrm>
            <a:off x="3786148" y="963832"/>
            <a:ext cx="67602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0">
                <a:solidFill>
                  <a:srgbClr val="051D4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Shopping cart</a:t>
            </a:r>
            <a:endParaRPr sz="200"/>
          </a:p>
        </p:txBody>
      </p:sp>
      <p:grpSp>
        <p:nvGrpSpPr>
          <p:cNvPr id="130" name="Google Shape;130;p2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131" name="Google Shape;131;p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3" name="Google Shape;133;p2"/>
          <p:cNvSpPr/>
          <p:nvPr/>
        </p:nvSpPr>
        <p:spPr>
          <a:xfrm rot="5400000">
            <a:off x="441510" y="2717027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4" name="Google Shape;134;p2"/>
          <p:cNvSpPr txBox="1"/>
          <p:nvPr/>
        </p:nvSpPr>
        <p:spPr>
          <a:xfrm>
            <a:off x="1386489" y="2688225"/>
            <a:ext cx="7832700" cy="6784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Purpose:</a:t>
            </a:r>
            <a:r>
              <a:rPr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Teach wise purchasing and enhance shopping enjoyment.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Interactivity:</a:t>
            </a:r>
            <a:r>
              <a:rPr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Gamified experience for understanding budgeting and money value.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Educational Content:</a:t>
            </a:r>
            <a:r>
              <a:rPr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Real-time budgeting advice and spending insights.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Product Range:</a:t>
            </a:r>
            <a:r>
              <a:rPr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Wide variety for avatar customization, from hats to socks.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53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" name="Google Shape;135;p2"/>
          <p:cNvSpPr/>
          <p:nvPr/>
        </p:nvSpPr>
        <p:spPr>
          <a:xfrm rot="5400000">
            <a:off x="441510" y="4570709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6" name="Google Shape;136;p2"/>
          <p:cNvSpPr/>
          <p:nvPr/>
        </p:nvSpPr>
        <p:spPr>
          <a:xfrm rot="5400000">
            <a:off x="441510" y="6028491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7" name="Google Shape;137;p2"/>
          <p:cNvSpPr/>
          <p:nvPr/>
        </p:nvSpPr>
        <p:spPr>
          <a:xfrm rot="5400000">
            <a:off x="454923" y="7883811"/>
            <a:ext cx="484113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38" name="Google Shape;13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87000" y="3280989"/>
            <a:ext cx="7755301" cy="476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g1e884321759_1_83"/>
          <p:cNvGrpSpPr/>
          <p:nvPr/>
        </p:nvGrpSpPr>
        <p:grpSpPr>
          <a:xfrm>
            <a:off x="14517814" y="-460066"/>
            <a:ext cx="3964305" cy="11062542"/>
            <a:chOff x="0" y="-38100"/>
            <a:chExt cx="1044090" cy="2913572"/>
          </a:xfrm>
        </p:grpSpPr>
        <p:sp>
          <p:nvSpPr>
            <p:cNvPr id="144" name="Google Shape;144;g1e884321759_1_83"/>
            <p:cNvSpPr/>
            <p:nvPr/>
          </p:nvSpPr>
          <p:spPr>
            <a:xfrm>
              <a:off x="0" y="0"/>
              <a:ext cx="1044090" cy="2875472"/>
            </a:xfrm>
            <a:custGeom>
              <a:rect b="b" l="l" r="r" t="t"/>
              <a:pathLst>
                <a:path extrusionOk="0"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145" name="Google Shape;145;g1e884321759_1_83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6" name="Google Shape;146;g1e884321759_1_83"/>
          <p:cNvSpPr txBox="1"/>
          <p:nvPr/>
        </p:nvSpPr>
        <p:spPr>
          <a:xfrm>
            <a:off x="3786151" y="963825"/>
            <a:ext cx="92364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0">
                <a:solidFill>
                  <a:srgbClr val="051D4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Data Visualization </a:t>
            </a:r>
            <a:endParaRPr sz="200"/>
          </a:p>
        </p:txBody>
      </p:sp>
      <p:grpSp>
        <p:nvGrpSpPr>
          <p:cNvPr id="147" name="Google Shape;147;g1e884321759_1_83"/>
          <p:cNvGrpSpPr/>
          <p:nvPr/>
        </p:nvGrpSpPr>
        <p:grpSpPr>
          <a:xfrm>
            <a:off x="-1867766" y="-1614217"/>
            <a:ext cx="3735548" cy="3735548"/>
            <a:chOff x="0" y="0"/>
            <a:chExt cx="812800" cy="812800"/>
          </a:xfrm>
        </p:grpSpPr>
        <p:sp>
          <p:nvSpPr>
            <p:cNvPr id="148" name="Google Shape;148;g1e884321759_1_83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g1e884321759_1_83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g1e884321759_1_83"/>
          <p:cNvSpPr/>
          <p:nvPr/>
        </p:nvSpPr>
        <p:spPr>
          <a:xfrm rot="5400000">
            <a:off x="2639685" y="2523052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1" name="Google Shape;151;g1e884321759_1_83"/>
          <p:cNvSpPr txBox="1"/>
          <p:nvPr/>
        </p:nvSpPr>
        <p:spPr>
          <a:xfrm>
            <a:off x="3584664" y="2494250"/>
            <a:ext cx="7832700" cy="497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Purpose:</a:t>
            </a:r>
            <a:r>
              <a:rPr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Provides visual data representation for easier analysis by administrators and teachers.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215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Benefit:</a:t>
            </a:r>
            <a:r>
              <a:rPr lang="en-US" sz="30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Supports decision-making, customizes teaching, identifies improvement areas for enhanced educational outcomes.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15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g1e884321759_1_83"/>
          <p:cNvSpPr/>
          <p:nvPr/>
        </p:nvSpPr>
        <p:spPr>
          <a:xfrm rot="5400000">
            <a:off x="2639685" y="3935884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3" name="Google Shape;153;g1e884321759_1_83"/>
          <p:cNvSpPr/>
          <p:nvPr/>
        </p:nvSpPr>
        <p:spPr>
          <a:xfrm rot="5400000">
            <a:off x="2639685" y="5267666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g1e884321759_1_83"/>
          <p:cNvSpPr/>
          <p:nvPr/>
        </p:nvSpPr>
        <p:spPr>
          <a:xfrm rot="5400000">
            <a:off x="2639685" y="6558935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g1e884321759_1_65"/>
          <p:cNvGrpSpPr/>
          <p:nvPr/>
        </p:nvGrpSpPr>
        <p:grpSpPr>
          <a:xfrm>
            <a:off x="450181" y="2494250"/>
            <a:ext cx="15161126" cy="11062542"/>
            <a:chOff x="0" y="-38100"/>
            <a:chExt cx="1044090" cy="2913572"/>
          </a:xfrm>
        </p:grpSpPr>
        <p:sp>
          <p:nvSpPr>
            <p:cNvPr id="160" name="Google Shape;160;g1e884321759_1_65"/>
            <p:cNvSpPr/>
            <p:nvPr/>
          </p:nvSpPr>
          <p:spPr>
            <a:xfrm>
              <a:off x="0" y="0"/>
              <a:ext cx="1044090" cy="2875472"/>
            </a:xfrm>
            <a:custGeom>
              <a:rect b="b" l="l" r="r" t="t"/>
              <a:pathLst>
                <a:path extrusionOk="0"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161" name="Google Shape;161;g1e884321759_1_65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g1e884321759_1_65"/>
          <p:cNvSpPr txBox="1"/>
          <p:nvPr/>
        </p:nvSpPr>
        <p:spPr>
          <a:xfrm>
            <a:off x="3786151" y="963825"/>
            <a:ext cx="92364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0">
                <a:solidFill>
                  <a:srgbClr val="051D4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Data Visualization </a:t>
            </a:r>
            <a:endParaRPr sz="200"/>
          </a:p>
        </p:txBody>
      </p:sp>
      <p:grpSp>
        <p:nvGrpSpPr>
          <p:cNvPr id="163" name="Google Shape;163;g1e884321759_1_65"/>
          <p:cNvGrpSpPr/>
          <p:nvPr/>
        </p:nvGrpSpPr>
        <p:grpSpPr>
          <a:xfrm>
            <a:off x="-1867766" y="-1614217"/>
            <a:ext cx="3735548" cy="3735548"/>
            <a:chOff x="0" y="0"/>
            <a:chExt cx="812800" cy="812800"/>
          </a:xfrm>
        </p:grpSpPr>
        <p:sp>
          <p:nvSpPr>
            <p:cNvPr id="164" name="Google Shape;164;g1e884321759_1_6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g1e884321759_1_65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6" name="Google Shape;166;g1e884321759_1_65"/>
          <p:cNvSpPr txBox="1"/>
          <p:nvPr/>
        </p:nvSpPr>
        <p:spPr>
          <a:xfrm>
            <a:off x="3584664" y="2494250"/>
            <a:ext cx="7832700" cy="33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7" name="Google Shape;167;g1e884321759_1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9325" y="2121325"/>
            <a:ext cx="14569349" cy="7906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1e884321759_1_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94275" y="1053800"/>
            <a:ext cx="2499925" cy="166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g1e884321759_1_101"/>
          <p:cNvGrpSpPr/>
          <p:nvPr/>
        </p:nvGrpSpPr>
        <p:grpSpPr>
          <a:xfrm>
            <a:off x="1021681" y="2303750"/>
            <a:ext cx="15161126" cy="11062542"/>
            <a:chOff x="0" y="-38100"/>
            <a:chExt cx="1044090" cy="2913572"/>
          </a:xfrm>
        </p:grpSpPr>
        <p:sp>
          <p:nvSpPr>
            <p:cNvPr id="174" name="Google Shape;174;g1e884321759_1_101"/>
            <p:cNvSpPr/>
            <p:nvPr/>
          </p:nvSpPr>
          <p:spPr>
            <a:xfrm>
              <a:off x="0" y="0"/>
              <a:ext cx="1044090" cy="2875472"/>
            </a:xfrm>
            <a:custGeom>
              <a:rect b="b" l="l" r="r" t="t"/>
              <a:pathLst>
                <a:path extrusionOk="0"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175" name="Google Shape;175;g1e884321759_1_101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6" name="Google Shape;176;g1e884321759_1_101"/>
          <p:cNvSpPr txBox="1"/>
          <p:nvPr/>
        </p:nvSpPr>
        <p:spPr>
          <a:xfrm>
            <a:off x="3786151" y="963825"/>
            <a:ext cx="92364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0">
                <a:solidFill>
                  <a:srgbClr val="051D4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Data Visualization </a:t>
            </a:r>
            <a:endParaRPr sz="200"/>
          </a:p>
        </p:txBody>
      </p:sp>
      <p:grpSp>
        <p:nvGrpSpPr>
          <p:cNvPr id="177" name="Google Shape;177;g1e884321759_1_101"/>
          <p:cNvGrpSpPr/>
          <p:nvPr/>
        </p:nvGrpSpPr>
        <p:grpSpPr>
          <a:xfrm>
            <a:off x="-1867766" y="-1614217"/>
            <a:ext cx="3735548" cy="3735548"/>
            <a:chOff x="0" y="0"/>
            <a:chExt cx="812800" cy="812800"/>
          </a:xfrm>
        </p:grpSpPr>
        <p:sp>
          <p:nvSpPr>
            <p:cNvPr id="178" name="Google Shape;178;g1e884321759_1_101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g1e884321759_1_101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0" name="Google Shape;180;g1e884321759_1_101"/>
          <p:cNvSpPr txBox="1"/>
          <p:nvPr/>
        </p:nvSpPr>
        <p:spPr>
          <a:xfrm>
            <a:off x="3584664" y="2494250"/>
            <a:ext cx="7832700" cy="33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1" name="Google Shape;181;g1e884321759_1_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675" y="2494238"/>
            <a:ext cx="15161125" cy="7552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g1e884321759_3_0"/>
          <p:cNvGrpSpPr/>
          <p:nvPr/>
        </p:nvGrpSpPr>
        <p:grpSpPr>
          <a:xfrm>
            <a:off x="14517814" y="-460066"/>
            <a:ext cx="3964305" cy="11062542"/>
            <a:chOff x="0" y="-38100"/>
            <a:chExt cx="1044090" cy="2913572"/>
          </a:xfrm>
        </p:grpSpPr>
        <p:sp>
          <p:nvSpPr>
            <p:cNvPr id="187" name="Google Shape;187;g1e884321759_3_0"/>
            <p:cNvSpPr/>
            <p:nvPr/>
          </p:nvSpPr>
          <p:spPr>
            <a:xfrm>
              <a:off x="0" y="0"/>
              <a:ext cx="1044090" cy="2875472"/>
            </a:xfrm>
            <a:custGeom>
              <a:rect b="b" l="l" r="r" t="t"/>
              <a:pathLst>
                <a:path extrusionOk="0"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188" name="Google Shape;188;g1e884321759_3_0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9" name="Google Shape;189;g1e884321759_3_0"/>
          <p:cNvSpPr txBox="1"/>
          <p:nvPr/>
        </p:nvSpPr>
        <p:spPr>
          <a:xfrm>
            <a:off x="3786150" y="963825"/>
            <a:ext cx="79866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0">
                <a:solidFill>
                  <a:srgbClr val="051D4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Discussion Forum</a:t>
            </a:r>
            <a:endParaRPr sz="200"/>
          </a:p>
        </p:txBody>
      </p:sp>
      <p:grpSp>
        <p:nvGrpSpPr>
          <p:cNvPr id="190" name="Google Shape;190;g1e884321759_3_0"/>
          <p:cNvGrpSpPr/>
          <p:nvPr/>
        </p:nvGrpSpPr>
        <p:grpSpPr>
          <a:xfrm>
            <a:off x="-1867766" y="-1614217"/>
            <a:ext cx="3735548" cy="3735548"/>
            <a:chOff x="0" y="0"/>
            <a:chExt cx="812800" cy="812800"/>
          </a:xfrm>
        </p:grpSpPr>
        <p:sp>
          <p:nvSpPr>
            <p:cNvPr id="191" name="Google Shape;191;g1e884321759_3_0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g1e884321759_3_0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3" name="Google Shape;193;g1e884321759_3_0"/>
          <p:cNvSpPr/>
          <p:nvPr/>
        </p:nvSpPr>
        <p:spPr>
          <a:xfrm rot="5400000">
            <a:off x="2639685" y="2523052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4" name="Google Shape;194;g1e884321759_3_0"/>
          <p:cNvSpPr txBox="1"/>
          <p:nvPr/>
        </p:nvSpPr>
        <p:spPr>
          <a:xfrm>
            <a:off x="3584664" y="2494250"/>
            <a:ext cx="7832700" cy="58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New way to learn: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Students can also learn through the process of reading others’ discussions and posting their own comments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Purpose of the Feature: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increase peer interaction and engagement 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- allow them to ask questions and discuss concepts.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Interactive Experience: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51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Roboto"/>
              <a:buChar char="-"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Students: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5125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Roboto"/>
              <a:buChar char="-"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Give a like 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5125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Roboto"/>
              <a:buChar char="-"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Add their own comments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5125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Roboto"/>
              <a:buChar char="-"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Edit and 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delete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their discussions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53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5" name="Google Shape;195;g1e884321759_3_0"/>
          <p:cNvSpPr/>
          <p:nvPr/>
        </p:nvSpPr>
        <p:spPr>
          <a:xfrm rot="5400000">
            <a:off x="2639685" y="4010846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6" name="Google Shape;196;g1e884321759_3_0"/>
          <p:cNvSpPr/>
          <p:nvPr/>
        </p:nvSpPr>
        <p:spPr>
          <a:xfrm rot="5400000">
            <a:off x="2639685" y="5498616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97" name="Google Shape;197;g1e884321759_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17387" y="2055099"/>
            <a:ext cx="6812850" cy="603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g1e884321759_3_17"/>
          <p:cNvGrpSpPr/>
          <p:nvPr/>
        </p:nvGrpSpPr>
        <p:grpSpPr>
          <a:xfrm>
            <a:off x="14517814" y="-460066"/>
            <a:ext cx="3964305" cy="11062542"/>
            <a:chOff x="0" y="-38100"/>
            <a:chExt cx="1044090" cy="2913572"/>
          </a:xfrm>
        </p:grpSpPr>
        <p:sp>
          <p:nvSpPr>
            <p:cNvPr id="203" name="Google Shape;203;g1e884321759_3_17"/>
            <p:cNvSpPr/>
            <p:nvPr/>
          </p:nvSpPr>
          <p:spPr>
            <a:xfrm>
              <a:off x="0" y="0"/>
              <a:ext cx="1044090" cy="2875472"/>
            </a:xfrm>
            <a:custGeom>
              <a:rect b="b" l="l" r="r" t="t"/>
              <a:pathLst>
                <a:path extrusionOk="0"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204" name="Google Shape;204;g1e884321759_3_17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5" name="Google Shape;205;g1e884321759_3_17"/>
          <p:cNvSpPr txBox="1"/>
          <p:nvPr/>
        </p:nvSpPr>
        <p:spPr>
          <a:xfrm>
            <a:off x="3786150" y="963825"/>
            <a:ext cx="78327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0">
                <a:solidFill>
                  <a:srgbClr val="051D4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Weekly Challenges</a:t>
            </a:r>
            <a:endParaRPr sz="200"/>
          </a:p>
        </p:txBody>
      </p:sp>
      <p:grpSp>
        <p:nvGrpSpPr>
          <p:cNvPr id="206" name="Google Shape;206;g1e884321759_3_17"/>
          <p:cNvGrpSpPr/>
          <p:nvPr/>
        </p:nvGrpSpPr>
        <p:grpSpPr>
          <a:xfrm>
            <a:off x="-1867766" y="-1614217"/>
            <a:ext cx="3735548" cy="3735548"/>
            <a:chOff x="0" y="0"/>
            <a:chExt cx="812800" cy="812800"/>
          </a:xfrm>
        </p:grpSpPr>
        <p:sp>
          <p:nvSpPr>
            <p:cNvPr id="207" name="Google Shape;207;g1e884321759_3_17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g1e884321759_3_17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9" name="Google Shape;209;g1e884321759_3_17"/>
          <p:cNvSpPr/>
          <p:nvPr/>
        </p:nvSpPr>
        <p:spPr>
          <a:xfrm rot="5400000">
            <a:off x="1099410" y="2797952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0" name="Google Shape;210;g1e884321759_3_17"/>
          <p:cNvSpPr txBox="1"/>
          <p:nvPr/>
        </p:nvSpPr>
        <p:spPr>
          <a:xfrm>
            <a:off x="2044389" y="2769150"/>
            <a:ext cx="7832700" cy="47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Purpose of the Feature: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51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Roboto"/>
              <a:buChar char="-"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Motivate students to test their understanding 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by answering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weekly questions.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Competitive</a:t>
            </a:r>
            <a:r>
              <a:rPr b="1"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Experience: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51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Roboto"/>
              <a:buChar char="-"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Answering the 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questions is given a rank on a leaderboard. 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51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Roboto"/>
              <a:buChar char="-"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Motivation to perform well to get a better ranking.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Earn Coins for Shopping Cart:</a:t>
            </a: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51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Roboto"/>
              <a:buChar char="-"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Trying Weekly Challenges can help students earn coins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51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50"/>
              <a:buFont typeface="Roboto"/>
              <a:buChar char="-"/>
            </a:pPr>
            <a:r>
              <a:rPr lang="en-US" sz="2150">
                <a:solidFill>
                  <a:schemeClr val="dk1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Coins used to purchase items from the Shopping Carts</a:t>
            </a:r>
            <a:endParaRPr sz="2150">
              <a:solidFill>
                <a:schemeClr val="dk1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53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1" name="Google Shape;211;g1e884321759_3_17"/>
          <p:cNvSpPr/>
          <p:nvPr/>
        </p:nvSpPr>
        <p:spPr>
          <a:xfrm rot="5400000">
            <a:off x="1099410" y="4336734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2" name="Google Shape;212;g1e884321759_3_17"/>
          <p:cNvSpPr/>
          <p:nvPr/>
        </p:nvSpPr>
        <p:spPr>
          <a:xfrm rot="5400000">
            <a:off x="1099410" y="6067416"/>
            <a:ext cx="510937" cy="453341"/>
          </a:xfrm>
          <a:custGeom>
            <a:rect b="b" l="l" r="r" t="t"/>
            <a:pathLst>
              <a:path extrusionOk="0"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13" name="Google Shape;213;g1e884321759_3_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12922" y="3050275"/>
            <a:ext cx="8205051" cy="389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DFDFD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g1e884321759_3_49"/>
          <p:cNvGrpSpPr/>
          <p:nvPr/>
        </p:nvGrpSpPr>
        <p:grpSpPr>
          <a:xfrm>
            <a:off x="14517814" y="-460066"/>
            <a:ext cx="3964305" cy="11062542"/>
            <a:chOff x="0" y="-38100"/>
            <a:chExt cx="1044090" cy="2913572"/>
          </a:xfrm>
        </p:grpSpPr>
        <p:sp>
          <p:nvSpPr>
            <p:cNvPr id="219" name="Google Shape;219;g1e884321759_3_49"/>
            <p:cNvSpPr/>
            <p:nvPr/>
          </p:nvSpPr>
          <p:spPr>
            <a:xfrm>
              <a:off x="0" y="0"/>
              <a:ext cx="1044090" cy="2875472"/>
            </a:xfrm>
            <a:custGeom>
              <a:rect b="b" l="l" r="r" t="t"/>
              <a:pathLst>
                <a:path extrusionOk="0"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>
              <a:noFill/>
            </a:ln>
          </p:spPr>
        </p:sp>
        <p:sp>
          <p:nvSpPr>
            <p:cNvPr id="220" name="Google Shape;220;g1e884321759_3_49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1" name="Google Shape;221;g1e884321759_3_49"/>
          <p:cNvSpPr txBox="1"/>
          <p:nvPr/>
        </p:nvSpPr>
        <p:spPr>
          <a:xfrm>
            <a:off x="5814600" y="630375"/>
            <a:ext cx="5208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20">
                <a:solidFill>
                  <a:srgbClr val="051D40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Architecture</a:t>
            </a:r>
            <a:endParaRPr sz="200"/>
          </a:p>
        </p:txBody>
      </p:sp>
      <p:grpSp>
        <p:nvGrpSpPr>
          <p:cNvPr id="222" name="Google Shape;222;g1e884321759_3_49"/>
          <p:cNvGrpSpPr/>
          <p:nvPr/>
        </p:nvGrpSpPr>
        <p:grpSpPr>
          <a:xfrm>
            <a:off x="-1867766" y="-1614217"/>
            <a:ext cx="3735548" cy="3735548"/>
            <a:chOff x="0" y="0"/>
            <a:chExt cx="812800" cy="812800"/>
          </a:xfrm>
        </p:grpSpPr>
        <p:sp>
          <p:nvSpPr>
            <p:cNvPr id="223" name="Google Shape;223;g1e884321759_3_49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00">
              <a:solidFill>
                <a:srgbClr val="145DA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g1e884321759_3_49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25" name="Google Shape;225;g1e884321759_3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0826" y="2121325"/>
            <a:ext cx="12237548" cy="71067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1e884321759_3_49"/>
          <p:cNvSpPr txBox="1"/>
          <p:nvPr/>
        </p:nvSpPr>
        <p:spPr>
          <a:xfrm>
            <a:off x="478800" y="4031400"/>
            <a:ext cx="6590400" cy="58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F2F2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7698" lvl="0" marL="45720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48"/>
              <a:buFont typeface="Poppins"/>
              <a:buChar char="●"/>
            </a:pPr>
            <a:r>
              <a:rPr b="1" lang="en-US" sz="2348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Model-View Controller</a:t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7698" lvl="0" marL="45720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48"/>
              <a:buFont typeface="Poppins"/>
              <a:buChar char="●"/>
            </a:pPr>
            <a:r>
              <a:rPr b="1" lang="en-US" sz="2348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Scalability</a:t>
            </a:r>
            <a:r>
              <a:rPr b="1" lang="en-US" sz="2348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7698" lvl="0" marL="45720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48"/>
              <a:buFont typeface="Poppins"/>
              <a:buChar char="●"/>
            </a:pPr>
            <a:r>
              <a:rPr b="1" lang="en-US" sz="2348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Code Maintenance (multiple Tiers) -&gt; Stability</a:t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7698" lvl="0" marL="45720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48"/>
              <a:buFont typeface="Poppins"/>
              <a:buChar char="●"/>
            </a:pPr>
            <a:r>
              <a:rPr b="1" lang="en-US" sz="2348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Cost Saving (Open Source)</a:t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7698" lvl="0" marL="457200" rtl="0" algn="l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48"/>
              <a:buFont typeface="Poppins"/>
              <a:buChar char="●"/>
            </a:pPr>
            <a:r>
              <a:rPr b="1" lang="en-US" sz="2348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Strong Community</a:t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4003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48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7" name="Google Shape;227;g1e884321759_3_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75" y="8754525"/>
            <a:ext cx="1504050" cy="99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1e884321759_3_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6725" y="7822298"/>
            <a:ext cx="2188673" cy="1405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